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1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E1C0F3-56F2-4B27-9FF3-999F6FC3AF8F}" type="datetimeFigureOut">
              <a:rPr lang="en-NG" smtClean="0"/>
              <a:t>07/09/2024</a:t>
            </a:fld>
            <a:endParaRPr lang="en-NG"/>
          </a:p>
        </p:txBody>
      </p:sp>
      <p:sp>
        <p:nvSpPr>
          <p:cNvPr id="5" name="Footer Placeholder 4"/>
          <p:cNvSpPr>
            <a:spLocks noGrp="1"/>
          </p:cNvSpPr>
          <p:nvPr>
            <p:ph type="ftr" sz="quarter" idx="11"/>
          </p:nvPr>
        </p:nvSpPr>
        <p:spPr/>
        <p:txBody>
          <a:bodyPr/>
          <a:lstStyle/>
          <a:p>
            <a:endParaRPr lang="en-NG"/>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1173753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1C0F3-56F2-4B27-9FF3-999F6FC3AF8F}" type="datetimeFigureOut">
              <a:rPr lang="en-NG" smtClean="0"/>
              <a:t>07/09/2024</a:t>
            </a:fld>
            <a:endParaRPr lang="en-NG"/>
          </a:p>
        </p:txBody>
      </p:sp>
      <p:sp>
        <p:nvSpPr>
          <p:cNvPr id="5" name="Footer Placeholder 4"/>
          <p:cNvSpPr>
            <a:spLocks noGrp="1"/>
          </p:cNvSpPr>
          <p:nvPr>
            <p:ph type="ftr" sz="quarter" idx="11"/>
          </p:nvPr>
        </p:nvSpPr>
        <p:spPr/>
        <p:txBody>
          <a:bodyPr/>
          <a:lstStyle/>
          <a:p>
            <a:endParaRPr lang="en-NG"/>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1364565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1C0F3-56F2-4B27-9FF3-999F6FC3AF8F}" type="datetimeFigureOut">
              <a:rPr lang="en-NG" smtClean="0"/>
              <a:t>07/09/2024</a:t>
            </a:fld>
            <a:endParaRPr lang="en-NG"/>
          </a:p>
        </p:txBody>
      </p:sp>
      <p:sp>
        <p:nvSpPr>
          <p:cNvPr id="5" name="Footer Placeholder 4"/>
          <p:cNvSpPr>
            <a:spLocks noGrp="1"/>
          </p:cNvSpPr>
          <p:nvPr>
            <p:ph type="ftr" sz="quarter" idx="11"/>
          </p:nvPr>
        </p:nvSpPr>
        <p:spPr/>
        <p:txBody>
          <a:bodyPr/>
          <a:lstStyle/>
          <a:p>
            <a:endParaRPr lang="en-NG"/>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D15786E-CD3F-45AC-9FB4-BFA0D995302B}" type="slidenum">
              <a:rPr lang="en-NG" smtClean="0"/>
              <a:t>‹#›</a:t>
            </a:fld>
            <a:endParaRPr lang="en-NG"/>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91720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5E1C0F3-56F2-4B27-9FF3-999F6FC3AF8F}" type="datetimeFigureOut">
              <a:rPr lang="en-NG" smtClean="0"/>
              <a:t>07/09/2024</a:t>
            </a:fld>
            <a:endParaRPr lang="en-NG"/>
          </a:p>
        </p:txBody>
      </p:sp>
      <p:sp>
        <p:nvSpPr>
          <p:cNvPr id="6" name="Footer Placeholder 5"/>
          <p:cNvSpPr>
            <a:spLocks noGrp="1"/>
          </p:cNvSpPr>
          <p:nvPr>
            <p:ph type="ftr" sz="quarter" idx="11"/>
          </p:nvPr>
        </p:nvSpPr>
        <p:spPr/>
        <p:txBody>
          <a:bodyPr/>
          <a:lstStyle/>
          <a:p>
            <a:endParaRPr lang="en-NG"/>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241719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5E1C0F3-56F2-4B27-9FF3-999F6FC3AF8F}" type="datetimeFigureOut">
              <a:rPr lang="en-NG" smtClean="0"/>
              <a:t>07/09/2024</a:t>
            </a:fld>
            <a:endParaRPr lang="en-NG"/>
          </a:p>
        </p:txBody>
      </p:sp>
      <p:sp>
        <p:nvSpPr>
          <p:cNvPr id="6" name="Footer Placeholder 5"/>
          <p:cNvSpPr>
            <a:spLocks noGrp="1"/>
          </p:cNvSpPr>
          <p:nvPr>
            <p:ph type="ftr" sz="quarter" idx="11"/>
          </p:nvPr>
        </p:nvSpPr>
        <p:spPr/>
        <p:txBody>
          <a:bodyPr/>
          <a:lstStyle/>
          <a:p>
            <a:endParaRPr lang="en-NG"/>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15786E-CD3F-45AC-9FB4-BFA0D995302B}" type="slidenum">
              <a:rPr lang="en-NG" smtClean="0"/>
              <a:t>‹#›</a:t>
            </a:fld>
            <a:endParaRPr lang="en-NG"/>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27900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5E1C0F3-56F2-4B27-9FF3-999F6FC3AF8F}" type="datetimeFigureOut">
              <a:rPr lang="en-NG" smtClean="0"/>
              <a:t>07/09/2024</a:t>
            </a:fld>
            <a:endParaRPr lang="en-NG"/>
          </a:p>
        </p:txBody>
      </p:sp>
      <p:sp>
        <p:nvSpPr>
          <p:cNvPr id="6" name="Footer Placeholder 5"/>
          <p:cNvSpPr>
            <a:spLocks noGrp="1"/>
          </p:cNvSpPr>
          <p:nvPr>
            <p:ph type="ftr" sz="quarter" idx="11"/>
          </p:nvPr>
        </p:nvSpPr>
        <p:spPr/>
        <p:txBody>
          <a:bodyPr/>
          <a:lstStyle/>
          <a:p>
            <a:endParaRPr lang="en-NG"/>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490340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E1C0F3-56F2-4B27-9FF3-999F6FC3AF8F}" type="datetimeFigureOut">
              <a:rPr lang="en-NG" smtClean="0"/>
              <a:t>07/09/2024</a:t>
            </a:fld>
            <a:endParaRPr lang="en-NG"/>
          </a:p>
        </p:txBody>
      </p:sp>
      <p:sp>
        <p:nvSpPr>
          <p:cNvPr id="5" name="Footer Placeholder 4"/>
          <p:cNvSpPr>
            <a:spLocks noGrp="1"/>
          </p:cNvSpPr>
          <p:nvPr>
            <p:ph type="ftr" sz="quarter" idx="11"/>
          </p:nvPr>
        </p:nvSpPr>
        <p:spPr/>
        <p:txBody>
          <a:bodyPr/>
          <a:lstStyle/>
          <a:p>
            <a:endParaRPr lang="en-NG"/>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1284774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E1C0F3-56F2-4B27-9FF3-999F6FC3AF8F}" type="datetimeFigureOut">
              <a:rPr lang="en-NG" smtClean="0"/>
              <a:t>07/09/2024</a:t>
            </a:fld>
            <a:endParaRPr lang="en-NG"/>
          </a:p>
        </p:txBody>
      </p:sp>
      <p:sp>
        <p:nvSpPr>
          <p:cNvPr id="5" name="Footer Placeholder 4"/>
          <p:cNvSpPr>
            <a:spLocks noGrp="1"/>
          </p:cNvSpPr>
          <p:nvPr>
            <p:ph type="ftr" sz="quarter" idx="11"/>
          </p:nvPr>
        </p:nvSpPr>
        <p:spPr/>
        <p:txBody>
          <a:bodyPr/>
          <a:lstStyle/>
          <a:p>
            <a:endParaRPr lang="en-NG"/>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137417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E1C0F3-56F2-4B27-9FF3-999F6FC3AF8F}" type="datetimeFigureOut">
              <a:rPr lang="en-NG" smtClean="0"/>
              <a:t>07/09/2024</a:t>
            </a:fld>
            <a:endParaRPr lang="en-NG"/>
          </a:p>
        </p:txBody>
      </p:sp>
      <p:sp>
        <p:nvSpPr>
          <p:cNvPr id="5" name="Footer Placeholder 4"/>
          <p:cNvSpPr>
            <a:spLocks noGrp="1"/>
          </p:cNvSpPr>
          <p:nvPr>
            <p:ph type="ftr" sz="quarter" idx="11"/>
          </p:nvPr>
        </p:nvSpPr>
        <p:spPr/>
        <p:txBody>
          <a:bodyPr/>
          <a:lstStyle/>
          <a:p>
            <a:endParaRPr lang="en-NG"/>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483259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1C0F3-56F2-4B27-9FF3-999F6FC3AF8F}" type="datetimeFigureOut">
              <a:rPr lang="en-NG" smtClean="0"/>
              <a:t>07/09/2024</a:t>
            </a:fld>
            <a:endParaRPr lang="en-NG"/>
          </a:p>
        </p:txBody>
      </p:sp>
      <p:sp>
        <p:nvSpPr>
          <p:cNvPr id="5" name="Footer Placeholder 4"/>
          <p:cNvSpPr>
            <a:spLocks noGrp="1"/>
          </p:cNvSpPr>
          <p:nvPr>
            <p:ph type="ftr" sz="quarter" idx="11"/>
          </p:nvPr>
        </p:nvSpPr>
        <p:spPr/>
        <p:txBody>
          <a:bodyPr/>
          <a:lstStyle/>
          <a:p>
            <a:endParaRPr lang="en-NG"/>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929760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E1C0F3-56F2-4B27-9FF3-999F6FC3AF8F}" type="datetimeFigureOut">
              <a:rPr lang="en-NG" smtClean="0"/>
              <a:t>07/09/2024</a:t>
            </a:fld>
            <a:endParaRPr lang="en-NG"/>
          </a:p>
        </p:txBody>
      </p:sp>
      <p:sp>
        <p:nvSpPr>
          <p:cNvPr id="6" name="Footer Placeholder 5"/>
          <p:cNvSpPr>
            <a:spLocks noGrp="1"/>
          </p:cNvSpPr>
          <p:nvPr>
            <p:ph type="ftr" sz="quarter" idx="11"/>
          </p:nvPr>
        </p:nvSpPr>
        <p:spPr/>
        <p:txBody>
          <a:bodyPr/>
          <a:lstStyle/>
          <a:p>
            <a:endParaRPr lang="en-NG"/>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77629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E1C0F3-56F2-4B27-9FF3-999F6FC3AF8F}" type="datetimeFigureOut">
              <a:rPr lang="en-NG" smtClean="0"/>
              <a:t>07/09/2024</a:t>
            </a:fld>
            <a:endParaRPr lang="en-NG"/>
          </a:p>
        </p:txBody>
      </p:sp>
      <p:sp>
        <p:nvSpPr>
          <p:cNvPr id="8" name="Footer Placeholder 7"/>
          <p:cNvSpPr>
            <a:spLocks noGrp="1"/>
          </p:cNvSpPr>
          <p:nvPr>
            <p:ph type="ftr" sz="quarter" idx="11"/>
          </p:nvPr>
        </p:nvSpPr>
        <p:spPr/>
        <p:txBody>
          <a:bodyPr/>
          <a:lstStyle/>
          <a:p>
            <a:endParaRPr lang="en-NG"/>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618147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E1C0F3-56F2-4B27-9FF3-999F6FC3AF8F}" type="datetimeFigureOut">
              <a:rPr lang="en-NG" smtClean="0"/>
              <a:t>07/09/2024</a:t>
            </a:fld>
            <a:endParaRPr lang="en-NG"/>
          </a:p>
        </p:txBody>
      </p:sp>
      <p:sp>
        <p:nvSpPr>
          <p:cNvPr id="4" name="Footer Placeholder 3"/>
          <p:cNvSpPr>
            <a:spLocks noGrp="1"/>
          </p:cNvSpPr>
          <p:nvPr>
            <p:ph type="ftr" sz="quarter" idx="11"/>
          </p:nvPr>
        </p:nvSpPr>
        <p:spPr/>
        <p:txBody>
          <a:bodyPr/>
          <a:lstStyle/>
          <a:p>
            <a:endParaRPr lang="en-NG"/>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1507127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E1C0F3-56F2-4B27-9FF3-999F6FC3AF8F}" type="datetimeFigureOut">
              <a:rPr lang="en-NG" smtClean="0"/>
              <a:t>07/09/2024</a:t>
            </a:fld>
            <a:endParaRPr lang="en-NG"/>
          </a:p>
        </p:txBody>
      </p:sp>
      <p:sp>
        <p:nvSpPr>
          <p:cNvPr id="3" name="Footer Placeholder 2"/>
          <p:cNvSpPr>
            <a:spLocks noGrp="1"/>
          </p:cNvSpPr>
          <p:nvPr>
            <p:ph type="ftr" sz="quarter" idx="11"/>
          </p:nvPr>
        </p:nvSpPr>
        <p:spPr/>
        <p:txBody>
          <a:bodyPr/>
          <a:lstStyle/>
          <a:p>
            <a:endParaRPr lang="en-NG"/>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3252767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E1C0F3-56F2-4B27-9FF3-999F6FC3AF8F}" type="datetimeFigureOut">
              <a:rPr lang="en-NG" smtClean="0"/>
              <a:t>07/09/2024</a:t>
            </a:fld>
            <a:endParaRPr lang="en-NG"/>
          </a:p>
        </p:txBody>
      </p:sp>
      <p:sp>
        <p:nvSpPr>
          <p:cNvPr id="6" name="Footer Placeholder 5"/>
          <p:cNvSpPr>
            <a:spLocks noGrp="1"/>
          </p:cNvSpPr>
          <p:nvPr>
            <p:ph type="ftr" sz="quarter" idx="11"/>
          </p:nvPr>
        </p:nvSpPr>
        <p:spPr/>
        <p:txBody>
          <a:bodyPr/>
          <a:lstStyle/>
          <a:p>
            <a:endParaRPr lang="en-NG"/>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4150679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E1C0F3-56F2-4B27-9FF3-999F6FC3AF8F}" type="datetimeFigureOut">
              <a:rPr lang="en-NG" smtClean="0"/>
              <a:t>07/09/2024</a:t>
            </a:fld>
            <a:endParaRPr lang="en-NG"/>
          </a:p>
        </p:txBody>
      </p:sp>
      <p:sp>
        <p:nvSpPr>
          <p:cNvPr id="6" name="Footer Placeholder 5"/>
          <p:cNvSpPr>
            <a:spLocks noGrp="1"/>
          </p:cNvSpPr>
          <p:nvPr>
            <p:ph type="ftr" sz="quarter" idx="11"/>
          </p:nvPr>
        </p:nvSpPr>
        <p:spPr/>
        <p:txBody>
          <a:bodyPr/>
          <a:lstStyle/>
          <a:p>
            <a:endParaRPr lang="en-NG"/>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15786E-CD3F-45AC-9FB4-BFA0D995302B}" type="slidenum">
              <a:rPr lang="en-NG" smtClean="0"/>
              <a:t>‹#›</a:t>
            </a:fld>
            <a:endParaRPr lang="en-NG"/>
          </a:p>
        </p:txBody>
      </p:sp>
    </p:spTree>
    <p:extLst>
      <p:ext uri="{BB962C8B-B14F-4D97-AF65-F5344CB8AC3E}">
        <p14:creationId xmlns:p14="http://schemas.microsoft.com/office/powerpoint/2010/main" val="1417126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5E1C0F3-56F2-4B27-9FF3-999F6FC3AF8F}" type="datetimeFigureOut">
              <a:rPr lang="en-NG" smtClean="0"/>
              <a:t>07/09/2024</a:t>
            </a:fld>
            <a:endParaRPr lang="en-NG"/>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NG"/>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D15786E-CD3F-45AC-9FB4-BFA0D995302B}" type="slidenum">
              <a:rPr lang="en-NG" smtClean="0"/>
              <a:t>‹#›</a:t>
            </a:fld>
            <a:endParaRPr lang="en-NG"/>
          </a:p>
        </p:txBody>
      </p:sp>
    </p:spTree>
    <p:extLst>
      <p:ext uri="{BB962C8B-B14F-4D97-AF65-F5344CB8AC3E}">
        <p14:creationId xmlns:p14="http://schemas.microsoft.com/office/powerpoint/2010/main" val="2622030676"/>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71C31F-72C9-BB25-695F-CBF387CD74B7}"/>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artisticBlur/>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6213" y="0"/>
            <a:ext cx="12025788" cy="6858000"/>
          </a:xfrm>
          <a:prstGeom prst="rect">
            <a:avLst/>
          </a:prstGeom>
        </p:spPr>
      </p:pic>
      <p:sp>
        <p:nvSpPr>
          <p:cNvPr id="2" name="Title 1">
            <a:extLst>
              <a:ext uri="{FF2B5EF4-FFF2-40B4-BE49-F238E27FC236}">
                <a16:creationId xmlns:a16="http://schemas.microsoft.com/office/drawing/2014/main" id="{9C2D019E-290E-0A19-797F-CAFDED5830B7}"/>
              </a:ext>
            </a:extLst>
          </p:cNvPr>
          <p:cNvSpPr>
            <a:spLocks noGrp="1"/>
          </p:cNvSpPr>
          <p:nvPr>
            <p:ph type="ctrTitle"/>
          </p:nvPr>
        </p:nvSpPr>
        <p:spPr>
          <a:xfrm>
            <a:off x="1791477" y="504548"/>
            <a:ext cx="9825135" cy="2335377"/>
          </a:xfrm>
          <a:ln>
            <a:noFill/>
          </a:ln>
        </p:spPr>
        <p:txBody>
          <a:bodyPr>
            <a:normAutofit/>
          </a:bodyPr>
          <a:lstStyle/>
          <a:p>
            <a:pPr algn="ctr"/>
            <a:r>
              <a:rPr lang="en-US" sz="6600" b="1" dirty="0">
                <a:ln w="22225">
                  <a:noFill/>
                  <a:prstDash val="solid"/>
                </a:ln>
                <a:solidFill>
                  <a:schemeClr val="tx1"/>
                </a:solidFill>
                <a:latin typeface="Calibri" panose="020F0502020204030204" pitchFamily="34" charset="0"/>
                <a:cs typeface="Calibri" panose="020F0502020204030204" pitchFamily="34" charset="0"/>
              </a:rPr>
              <a:t>AIRPORT COMMERCIAL DEVELOPMENT</a:t>
            </a:r>
            <a:endParaRPr lang="en-NG" sz="6600" b="1" dirty="0">
              <a:ln w="22225">
                <a:noFill/>
                <a:prstDash val="solid"/>
              </a:ln>
              <a:solidFill>
                <a:schemeClr val="tx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211DF5B1-1CF2-548D-6885-F5AEEF4757B9}"/>
              </a:ext>
            </a:extLst>
          </p:cNvPr>
          <p:cNvSpPr>
            <a:spLocks noGrp="1"/>
          </p:cNvSpPr>
          <p:nvPr>
            <p:ph type="subTitle" idx="1"/>
          </p:nvPr>
        </p:nvSpPr>
        <p:spPr>
          <a:xfrm>
            <a:off x="2560387" y="4108889"/>
            <a:ext cx="7766936" cy="1096899"/>
          </a:xfrm>
        </p:spPr>
        <p:txBody>
          <a:bodyPr>
            <a:noAutofit/>
          </a:bodyPr>
          <a:lstStyle/>
          <a:p>
            <a:pPr algn="ctr"/>
            <a:r>
              <a:rPr lang="en-US" sz="3200" b="1" dirty="0">
                <a:solidFill>
                  <a:schemeClr val="tx1"/>
                </a:solidFill>
                <a:latin typeface="Calibri" panose="020F0502020204030204" pitchFamily="34" charset="0"/>
                <a:cs typeface="Calibri" panose="020F0502020204030204" pitchFamily="34" charset="0"/>
              </a:rPr>
              <a:t>AIRPORT RETAIL OPERATIONS</a:t>
            </a:r>
          </a:p>
          <a:p>
            <a:pPr algn="ctr"/>
            <a:r>
              <a:rPr lang="en-US" sz="3200" b="1" dirty="0">
                <a:solidFill>
                  <a:schemeClr val="tx1"/>
                </a:solidFill>
                <a:latin typeface="Calibri" panose="020F0502020204030204" pitchFamily="34" charset="0"/>
                <a:cs typeface="Calibri" panose="020F0502020204030204" pitchFamily="34" charset="0"/>
              </a:rPr>
              <a:t>PRESENTED BY: JOHN ITALUME</a:t>
            </a:r>
            <a:endParaRPr lang="en-NG" sz="3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845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ATA - Traffic Forecasting">
            <a:extLst>
              <a:ext uri="{FF2B5EF4-FFF2-40B4-BE49-F238E27FC236}">
                <a16:creationId xmlns:a16="http://schemas.microsoft.com/office/drawing/2014/main" id="{BCF9B6E3-8156-87A1-6D3E-EA799F85499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6888" r="46428"/>
          <a:stretch/>
        </p:blipFill>
        <p:spPr bwMode="auto">
          <a:xfrm>
            <a:off x="186609" y="0"/>
            <a:ext cx="5691674" cy="6863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E68067-0E3E-7460-9A03-B1559EC894B2}"/>
              </a:ext>
            </a:extLst>
          </p:cNvPr>
          <p:cNvSpPr>
            <a:spLocks noGrp="1"/>
          </p:cNvSpPr>
          <p:nvPr>
            <p:ph type="title"/>
          </p:nvPr>
        </p:nvSpPr>
        <p:spPr>
          <a:xfrm>
            <a:off x="6096000" y="41469"/>
            <a:ext cx="3341395" cy="798286"/>
          </a:xfrm>
        </p:spPr>
        <p:txBody>
          <a:bodyPr>
            <a:normAutofit/>
          </a:bodyPr>
          <a:lstStyle/>
          <a:p>
            <a:r>
              <a:rPr lang="en-US" sz="4400" b="1" dirty="0">
                <a:ln w="22225">
                  <a:noFill/>
                  <a:prstDash val="solid"/>
                </a:ln>
                <a:solidFill>
                  <a:schemeClr val="tx1"/>
                </a:solidFill>
                <a:effectLst>
                  <a:outerShdw blurRad="38100" dist="38100" dir="2700000" algn="tl">
                    <a:srgbClr val="000000">
                      <a:alpha val="43137"/>
                    </a:srgbClr>
                  </a:outerShdw>
                </a:effectLst>
              </a:rPr>
              <a:t>Conclusion</a:t>
            </a:r>
            <a:endParaRPr lang="en-NG" sz="4400" b="1" dirty="0">
              <a:ln w="22225">
                <a:noFill/>
                <a:prstDash val="solid"/>
              </a:ln>
              <a:solidFill>
                <a:schemeClr val="tx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919D40E-1008-FEAC-9FC6-7D5FB5EAE880}"/>
              </a:ext>
            </a:extLst>
          </p:cNvPr>
          <p:cNvSpPr>
            <a:spLocks noGrp="1"/>
          </p:cNvSpPr>
          <p:nvPr>
            <p:ph idx="1"/>
          </p:nvPr>
        </p:nvSpPr>
        <p:spPr>
          <a:xfrm>
            <a:off x="6096000" y="839756"/>
            <a:ext cx="5919534" cy="4435630"/>
          </a:xfrm>
        </p:spPr>
        <p:txBody>
          <a:bodyPr>
            <a:normAutofit/>
          </a:bodyPr>
          <a:lstStyle/>
          <a:p>
            <a:pPr algn="just">
              <a:lnSpc>
                <a:spcPct val="110000"/>
              </a:lnSpc>
            </a:pPr>
            <a:r>
              <a:rPr lang="en-US" sz="28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Airport commercial development plan identifies long-term strategies and aims at creating structures that will ensure economic sustainability of the Airport. This is achieved by implementing a holistic commercial plan which will ensure an efficient tariff system alongside sustainable market structure.</a:t>
            </a:r>
            <a:endParaRPr lang="en-NG" sz="28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endParaRPr lang="en-NG" dirty="0">
              <a:solidFill>
                <a:schemeClr val="tx1"/>
              </a:solidFill>
            </a:endParaRPr>
          </a:p>
        </p:txBody>
      </p:sp>
    </p:spTree>
    <p:extLst>
      <p:ext uri="{BB962C8B-B14F-4D97-AF65-F5344CB8AC3E}">
        <p14:creationId xmlns:p14="http://schemas.microsoft.com/office/powerpoint/2010/main" val="119524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8CB5-1EC0-30CD-9E17-0F68ADBC5D31}"/>
              </a:ext>
            </a:extLst>
          </p:cNvPr>
          <p:cNvSpPr>
            <a:spLocks noGrp="1"/>
          </p:cNvSpPr>
          <p:nvPr>
            <p:ph type="title"/>
          </p:nvPr>
        </p:nvSpPr>
        <p:spPr>
          <a:xfrm>
            <a:off x="687755" y="82529"/>
            <a:ext cx="2610337" cy="589275"/>
          </a:xfrm>
        </p:spPr>
        <p:txBody>
          <a:bodyPr>
            <a:normAutofit/>
          </a:bodyPr>
          <a:lstStyle/>
          <a:p>
            <a:r>
              <a:rPr lang="en-US" sz="3200" b="1" dirty="0">
                <a:effectLst>
                  <a:outerShdw blurRad="38100" dist="38100" dir="2700000" algn="tl">
                    <a:srgbClr val="000000">
                      <a:alpha val="43137"/>
                    </a:srgbClr>
                  </a:outerShdw>
                </a:effectLst>
              </a:rPr>
              <a:t>Introduction</a:t>
            </a:r>
            <a:endParaRPr lang="en-NG" sz="32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D6DA57A-68AD-064A-5AB5-078FE41B6EAE}"/>
              </a:ext>
            </a:extLst>
          </p:cNvPr>
          <p:cNvSpPr>
            <a:spLocks noGrp="1"/>
          </p:cNvSpPr>
          <p:nvPr>
            <p:ph idx="1"/>
          </p:nvPr>
        </p:nvSpPr>
        <p:spPr>
          <a:xfrm>
            <a:off x="4126523" y="671804"/>
            <a:ext cx="7891308" cy="7120134"/>
          </a:xfrm>
        </p:spPr>
        <p:txBody>
          <a:bodyPr>
            <a:noAutofit/>
          </a:bodyPr>
          <a:lstStyle/>
          <a:p>
            <a:pPr marL="0" indent="0" algn="just">
              <a:buNone/>
            </a:pPr>
            <a:r>
              <a:rPr lang="en-US" sz="2800" kern="100" dirty="0">
                <a:effectLst/>
                <a:latin typeface="Calibri" panose="020F0502020204030204" pitchFamily="34" charset="0"/>
                <a:ea typeface="Calibri" panose="020F0502020204030204" pitchFamily="34" charset="0"/>
                <a:cs typeface="Calibri" panose="020F0502020204030204" pitchFamily="34" charset="0"/>
              </a:rPr>
              <a:t>Airport operations are designed to be revenue generating as well as ensuring efficient services to Airport users. Even though these operations are regulated by the International Civil Aviation standards they are also subject to policies made by the state. These policies helps in developing the commercial business in an Airport as it is a source of revenue to the sustainability of the </a:t>
            </a:r>
            <a:r>
              <a:rPr lang="en-US" sz="2800" kern="100" dirty="0" err="1">
                <a:effectLst/>
                <a:latin typeface="Calibri" panose="020F0502020204030204" pitchFamily="34" charset="0"/>
                <a:ea typeface="Calibri" panose="020F0502020204030204" pitchFamily="34" charset="0"/>
                <a:cs typeface="Calibri" panose="020F0502020204030204" pitchFamily="34" charset="0"/>
              </a:rPr>
              <a:t>Airport.The</a:t>
            </a:r>
            <a:r>
              <a:rPr lang="en-US" sz="2800" kern="100" dirty="0">
                <a:effectLst/>
                <a:latin typeface="Calibri" panose="020F0502020204030204" pitchFamily="34" charset="0"/>
                <a:ea typeface="Calibri" panose="020F0502020204030204" pitchFamily="34" charset="0"/>
                <a:cs typeface="Calibri" panose="020F0502020204030204" pitchFamily="34" charset="0"/>
              </a:rPr>
              <a:t> non-aeronautical source of revenue is a significant aspect of revenue to the sustenance of the Airport business as they are numerous sources that are not directly charged on the passengers. These revenues are generated from retail, parking, food and beverage concessions and other activities.</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endParaRPr lang="en-NG" sz="300" dirty="0"/>
          </a:p>
        </p:txBody>
      </p:sp>
      <p:pic>
        <p:nvPicPr>
          <p:cNvPr id="1026" name="Picture 2" descr="Airport Operations - Aeroclass.org">
            <a:extLst>
              <a:ext uri="{FF2B5EF4-FFF2-40B4-BE49-F238E27FC236}">
                <a16:creationId xmlns:a16="http://schemas.microsoft.com/office/drawing/2014/main" id="{8B7AC2F4-6B81-CE2F-6C77-34C1CE6CF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65" y="1180124"/>
            <a:ext cx="3515049" cy="28619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rport Operations: What Are the Common Roles In This Field?">
            <a:extLst>
              <a:ext uri="{FF2B5EF4-FFF2-40B4-BE49-F238E27FC236}">
                <a16:creationId xmlns:a16="http://schemas.microsoft.com/office/drawing/2014/main" id="{9A29E3ED-3A4A-58FB-4889-7BCB06B3E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23" y="4126523"/>
            <a:ext cx="3360615" cy="264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296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086390-6D5A-69B3-1ADD-77569DF74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6612" y="0"/>
            <a:ext cx="12030596" cy="6858000"/>
          </a:xfrm>
          <a:prstGeom prst="rect">
            <a:avLst/>
          </a:prstGeom>
        </p:spPr>
      </p:pic>
      <p:sp>
        <p:nvSpPr>
          <p:cNvPr id="2" name="Title 1">
            <a:extLst>
              <a:ext uri="{FF2B5EF4-FFF2-40B4-BE49-F238E27FC236}">
                <a16:creationId xmlns:a16="http://schemas.microsoft.com/office/drawing/2014/main" id="{67B824A9-A66D-744D-CE72-789650E014CE}"/>
              </a:ext>
            </a:extLst>
          </p:cNvPr>
          <p:cNvSpPr>
            <a:spLocks noGrp="1"/>
          </p:cNvSpPr>
          <p:nvPr>
            <p:ph type="title"/>
          </p:nvPr>
        </p:nvSpPr>
        <p:spPr>
          <a:xfrm>
            <a:off x="547990" y="109416"/>
            <a:ext cx="3930225" cy="687754"/>
          </a:xfrm>
        </p:spPr>
        <p:txBody>
          <a:bodyPr>
            <a:normAutofit/>
          </a:bodyPr>
          <a:lstStyle/>
          <a:p>
            <a:r>
              <a:rPr lang="en-US" sz="3200" b="1" dirty="0">
                <a:effectLst>
                  <a:outerShdw blurRad="38100" dist="38100" dir="2700000" algn="tl">
                    <a:srgbClr val="000000">
                      <a:alpha val="43137"/>
                    </a:srgbClr>
                  </a:outerShdw>
                </a:effectLst>
              </a:rPr>
              <a:t>Introduction cont.</a:t>
            </a:r>
            <a:endParaRPr lang="en-NG" sz="32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428E65B-D239-7612-9AB5-E34EC24165A1}"/>
              </a:ext>
            </a:extLst>
          </p:cNvPr>
          <p:cNvSpPr>
            <a:spLocks noGrp="1"/>
          </p:cNvSpPr>
          <p:nvPr>
            <p:ph idx="1"/>
          </p:nvPr>
        </p:nvSpPr>
        <p:spPr>
          <a:xfrm>
            <a:off x="437662" y="672124"/>
            <a:ext cx="6925833" cy="6076460"/>
          </a:xfrm>
        </p:spPr>
        <p:txBody>
          <a:bodyPr>
            <a:noAutofit/>
          </a:bodyPr>
          <a:lstStyle/>
          <a:p>
            <a:pPr marL="0" indent="0" algn="just">
              <a:buNone/>
            </a:pPr>
            <a:r>
              <a:rPr lang="en-US" sz="2800" kern="100" dirty="0">
                <a:effectLst/>
                <a:latin typeface="Calibri" panose="020F0502020204030204" pitchFamily="34" charset="0"/>
                <a:ea typeface="Calibri" panose="020F0502020204030204" pitchFamily="34" charset="0"/>
                <a:cs typeface="Calibri" panose="020F0502020204030204" pitchFamily="34" charset="0"/>
              </a:rPr>
              <a:t>Airport retail operations can be described as the availability of retail services of various products within the Airport in order to provide greater convenience to airport users.</a:t>
            </a:r>
            <a:r>
              <a:rPr lang="en" sz="2800" kern="100" dirty="0">
                <a:latin typeface="Calibri" panose="020F0502020204030204" pitchFamily="34" charset="0"/>
                <a:ea typeface="Calibri" panose="020F0502020204030204" pitchFamily="34" charset="0"/>
                <a:cs typeface="Calibri" panose="020F0502020204030204" pitchFamily="34" charset="0"/>
              </a:rPr>
              <a:t> </a:t>
            </a:r>
            <a:r>
              <a:rPr lang="en" sz="2800" kern="100" dirty="0">
                <a:effectLst/>
                <a:latin typeface="Calibri" panose="020F0502020204030204" pitchFamily="34" charset="0"/>
                <a:ea typeface="Calibri" panose="020F0502020204030204" pitchFamily="34" charset="0"/>
                <a:cs typeface="Calibri" panose="020F0502020204030204" pitchFamily="34" charset="0"/>
              </a:rPr>
              <a:t>The Airport retailing business is usually driven by the number of passengers and other Airport users however, recent technological advances had made retail business to be exposed to electronic means of trading such as on-line and e-commerce platform thereby making the business accessible to non-airport customers. These platforms do not only benefit the non- airport users but also has the capacity of improving sales of the retail business owners.</a:t>
            </a:r>
            <a:endParaRPr lang="en-NG" sz="2800" dirty="0"/>
          </a:p>
        </p:txBody>
      </p:sp>
    </p:spTree>
    <p:extLst>
      <p:ext uri="{BB962C8B-B14F-4D97-AF65-F5344CB8AC3E}">
        <p14:creationId xmlns:p14="http://schemas.microsoft.com/office/powerpoint/2010/main" val="312006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0C13-044A-9501-4122-036ADDD5748D}"/>
              </a:ext>
            </a:extLst>
          </p:cNvPr>
          <p:cNvSpPr>
            <a:spLocks noGrp="1"/>
          </p:cNvSpPr>
          <p:nvPr>
            <p:ph type="title"/>
          </p:nvPr>
        </p:nvSpPr>
        <p:spPr>
          <a:xfrm>
            <a:off x="5992919" y="9327"/>
            <a:ext cx="5732993" cy="600273"/>
          </a:xfrm>
        </p:spPr>
        <p:txBody>
          <a:bodyPr>
            <a:normAutofit fontScale="90000"/>
          </a:bodyPr>
          <a:lstStyle/>
          <a:p>
            <a:r>
              <a:rPr lang="en-US" b="1" dirty="0">
                <a:effectLst>
                  <a:outerShdw blurRad="38100" dist="38100" dir="2700000" algn="tl">
                    <a:srgbClr val="000000">
                      <a:alpha val="43137"/>
                    </a:srgbClr>
                  </a:outerShdw>
                </a:effectLst>
              </a:rPr>
              <a:t>Retail Contracting practices</a:t>
            </a:r>
            <a:endParaRPr lang="en-NG"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E328C92-6C05-4AFC-29B8-4CEA4FE5E5DE}"/>
              </a:ext>
            </a:extLst>
          </p:cNvPr>
          <p:cNvSpPr>
            <a:spLocks noGrp="1"/>
          </p:cNvSpPr>
          <p:nvPr>
            <p:ph idx="1"/>
          </p:nvPr>
        </p:nvSpPr>
        <p:spPr>
          <a:xfrm>
            <a:off x="4823608" y="515815"/>
            <a:ext cx="7203551" cy="6209123"/>
          </a:xfrm>
        </p:spPr>
        <p:txBody>
          <a:bodyPr>
            <a:normAutofit fontScale="25000" lnSpcReduction="20000"/>
          </a:bodyPr>
          <a:lstStyle/>
          <a:p>
            <a:pPr marL="0" indent="0" algn="just">
              <a:lnSpc>
                <a:spcPct val="120000"/>
              </a:lnSpc>
              <a:buNone/>
            </a:pPr>
            <a:r>
              <a:rPr lang="en" sz="11200" kern="100" dirty="0">
                <a:effectLst/>
                <a:latin typeface="Calibri" panose="020F0502020204030204" pitchFamily="34" charset="0"/>
                <a:ea typeface="Calibri" panose="020F0502020204030204" pitchFamily="34" charset="0"/>
                <a:cs typeface="Calibri" panose="020F0502020204030204" pitchFamily="34" charset="0"/>
              </a:rPr>
              <a:t>Contracting prctices are various level of agreements or concessions which grant liscence by the management to the private sector to operate the business for a specified period within specified terms and conditions. The management of Airport retail business involves the implementation of strategies which may involve certain contracting practices. These contracting practices </a:t>
            </a:r>
            <a:r>
              <a:rPr lang="en" sz="11200" kern="100" dirty="0">
                <a:latin typeface="Calibri" panose="020F0502020204030204" pitchFamily="34" charset="0"/>
                <a:ea typeface="Calibri" panose="020F0502020204030204" pitchFamily="34" charset="0"/>
                <a:cs typeface="Calibri" panose="020F0502020204030204" pitchFamily="34" charset="0"/>
              </a:rPr>
              <a:t>are; </a:t>
            </a:r>
          </a:p>
          <a:p>
            <a:pPr lvl="1" algn="just">
              <a:lnSpc>
                <a:spcPct val="120000"/>
              </a:lnSpc>
            </a:pPr>
            <a:r>
              <a:rPr lang="en" sz="11200" kern="100" dirty="0">
                <a:effectLst/>
                <a:latin typeface="Calibri" panose="020F0502020204030204" pitchFamily="34" charset="0"/>
                <a:ea typeface="Calibri" panose="020F0502020204030204" pitchFamily="34" charset="0"/>
                <a:cs typeface="Calibri" panose="020F0502020204030204" pitchFamily="34" charset="0"/>
              </a:rPr>
              <a:t>1. Joint venture agreement</a:t>
            </a:r>
          </a:p>
          <a:p>
            <a:pPr lvl="1" algn="just">
              <a:lnSpc>
                <a:spcPct val="120000"/>
              </a:lnSpc>
            </a:pPr>
            <a:r>
              <a:rPr lang="en" sz="11200" kern="100" dirty="0">
                <a:latin typeface="Calibri" panose="020F0502020204030204" pitchFamily="34" charset="0"/>
                <a:ea typeface="Calibri" panose="020F0502020204030204" pitchFamily="34" charset="0"/>
                <a:cs typeface="Calibri" panose="020F0502020204030204" pitchFamily="34" charset="0"/>
              </a:rPr>
              <a:t>2.Master concession agreement</a:t>
            </a:r>
          </a:p>
          <a:p>
            <a:pPr lvl="1" algn="just">
              <a:lnSpc>
                <a:spcPct val="120000"/>
              </a:lnSpc>
            </a:pPr>
            <a:r>
              <a:rPr lang="en" sz="11200" kern="100" dirty="0">
                <a:effectLst/>
                <a:latin typeface="Calibri" panose="020F0502020204030204" pitchFamily="34" charset="0"/>
                <a:ea typeface="Calibri" panose="020F0502020204030204" pitchFamily="34" charset="0"/>
                <a:cs typeface="Calibri" panose="020F0502020204030204" pitchFamily="34" charset="0"/>
              </a:rPr>
              <a:t>3. Service level agreement</a:t>
            </a:r>
          </a:p>
          <a:p>
            <a:pPr lvl="1" algn="just">
              <a:lnSpc>
                <a:spcPct val="120000"/>
              </a:lnSpc>
            </a:pPr>
            <a:r>
              <a:rPr lang="en" sz="11200" kern="100" dirty="0">
                <a:latin typeface="Calibri" panose="020F0502020204030204" pitchFamily="34" charset="0"/>
                <a:ea typeface="Calibri" panose="020F0502020204030204" pitchFamily="34" charset="0"/>
                <a:cs typeface="Calibri" panose="020F0502020204030204" pitchFamily="34" charset="0"/>
              </a:rPr>
              <a:t>4. Specific concession agreement</a:t>
            </a:r>
            <a:endParaRPr lang="en-NG" sz="11200" kern="100" dirty="0">
              <a:effectLst/>
              <a:latin typeface="Calibri" panose="020F0502020204030204" pitchFamily="34" charset="0"/>
              <a:ea typeface="Calibri" panose="020F0502020204030204" pitchFamily="34" charset="0"/>
              <a:cs typeface="Calibri" panose="020F0502020204030204" pitchFamily="34" charset="0"/>
            </a:endParaRPr>
          </a:p>
          <a:p>
            <a:endParaRPr lang="en-NG" sz="1000" dirty="0"/>
          </a:p>
        </p:txBody>
      </p:sp>
      <p:pic>
        <p:nvPicPr>
          <p:cNvPr id="2050" name="Picture 2" descr="Contest narrows in race for Melbourne Airport duty free contract; decision  soon">
            <a:extLst>
              <a:ext uri="{FF2B5EF4-FFF2-40B4-BE49-F238E27FC236}">
                <a16:creationId xmlns:a16="http://schemas.microsoft.com/office/drawing/2014/main" id="{0ADB778F-1029-E67C-7817-F6C964511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94" y="9327"/>
            <a:ext cx="4614583" cy="28924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CONOMIC CONTRACT OR COMMERCIAL CONTRACT">
            <a:extLst>
              <a:ext uri="{FF2B5EF4-FFF2-40B4-BE49-F238E27FC236}">
                <a16:creationId xmlns:a16="http://schemas.microsoft.com/office/drawing/2014/main" id="{28A48125-0D33-97C5-26A2-2644E17B2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63" y="2901817"/>
            <a:ext cx="4623914" cy="36669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33F7521-E12B-C07D-771B-471F3DF56915}"/>
              </a:ext>
            </a:extLst>
          </p:cNvPr>
          <p:cNvSpPr/>
          <p:nvPr/>
        </p:nvSpPr>
        <p:spPr>
          <a:xfrm>
            <a:off x="190363" y="6578082"/>
            <a:ext cx="11992306" cy="27992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453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65346-EE30-4EBC-9FD5-3134E62ECD37}"/>
              </a:ext>
            </a:extLst>
          </p:cNvPr>
          <p:cNvSpPr>
            <a:spLocks noGrp="1"/>
          </p:cNvSpPr>
          <p:nvPr>
            <p:ph type="title"/>
          </p:nvPr>
        </p:nvSpPr>
        <p:spPr>
          <a:xfrm>
            <a:off x="4917232" y="228802"/>
            <a:ext cx="4644421" cy="587136"/>
          </a:xfrm>
        </p:spPr>
        <p:txBody>
          <a:bodyPr>
            <a:normAutofit fontScale="90000"/>
          </a:bodyPr>
          <a:lstStyle/>
          <a:p>
            <a:r>
              <a:rPr lang="en-US" b="1" dirty="0">
                <a:effectLst>
                  <a:outerShdw blurRad="38100" dist="38100" dir="2700000" algn="tl">
                    <a:srgbClr val="000000">
                      <a:alpha val="43137"/>
                    </a:srgbClr>
                  </a:outerShdw>
                </a:effectLst>
              </a:rPr>
              <a:t>Forces of change</a:t>
            </a:r>
            <a:endParaRPr lang="en-NG"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C32A940-BC37-D5FC-37B2-9707AE9A629E}"/>
              </a:ext>
            </a:extLst>
          </p:cNvPr>
          <p:cNvSpPr>
            <a:spLocks noGrp="1"/>
          </p:cNvSpPr>
          <p:nvPr>
            <p:ph idx="1"/>
          </p:nvPr>
        </p:nvSpPr>
        <p:spPr>
          <a:xfrm>
            <a:off x="4400062" y="804520"/>
            <a:ext cx="7552361" cy="6008143"/>
          </a:xfrm>
        </p:spPr>
        <p:txBody>
          <a:bodyPr>
            <a:noAutofit/>
          </a:bodyPr>
          <a:lstStyle/>
          <a:p>
            <a:pPr marL="0" indent="0" algn="just">
              <a:spcAft>
                <a:spcPts val="800"/>
              </a:spcAft>
              <a:buNone/>
            </a:pPr>
            <a:r>
              <a:rPr lang="en" sz="2800" kern="100" dirty="0">
                <a:effectLst/>
                <a:latin typeface="Calibri" panose="020F0502020204030204" pitchFamily="34" charset="0"/>
                <a:ea typeface="Calibri" panose="020F0502020204030204" pitchFamily="34" charset="0"/>
                <a:cs typeface="Calibri" panose="020F0502020204030204" pitchFamily="34" charset="0"/>
              </a:rPr>
              <a:t>The retail business has generally been influenced by multinationals such as Google, Amazon, Alibaba etc. these multinational stores are giants in the digital space in influencing the retail market as well as the industry. Some of the identified forces of change that may impact on the operations of Airport retail business are:</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pPr lvl="1" indent="-342900" algn="just">
              <a:buFont typeface="+mj-lt"/>
              <a:buAutoNum type="arabicPeriod"/>
            </a:pPr>
            <a:r>
              <a:rPr lang="en-US" sz="2800" kern="100" dirty="0">
                <a:effectLst/>
                <a:latin typeface="Calibri" panose="020F0502020204030204" pitchFamily="34" charset="0"/>
                <a:ea typeface="Calibri" panose="020F0502020204030204" pitchFamily="34" charset="0"/>
                <a:cs typeface="Calibri" panose="020F0502020204030204" pitchFamily="34" charset="0"/>
              </a:rPr>
              <a:t>The digital wave </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pPr lvl="1" indent="-342900" algn="just">
              <a:buFont typeface="+mj-lt"/>
              <a:buAutoNum type="arabicPeriod"/>
            </a:pPr>
            <a:r>
              <a:rPr lang="en-US" sz="2800" kern="100" dirty="0">
                <a:effectLst/>
                <a:latin typeface="Calibri" panose="020F0502020204030204" pitchFamily="34" charset="0"/>
                <a:ea typeface="Calibri" panose="020F0502020204030204" pitchFamily="34" charset="0"/>
                <a:cs typeface="Calibri" panose="020F0502020204030204" pitchFamily="34" charset="0"/>
              </a:rPr>
              <a:t>Modern trends and Advertising </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pPr lvl="1" indent="-342900" algn="just">
              <a:buFont typeface="+mj-lt"/>
              <a:buAutoNum type="arabicPeriod"/>
            </a:pPr>
            <a:r>
              <a:rPr lang="en-US" sz="2800" kern="100" dirty="0">
                <a:effectLst/>
                <a:latin typeface="Calibri" panose="020F0502020204030204" pitchFamily="34" charset="0"/>
                <a:ea typeface="Calibri" panose="020F0502020204030204" pitchFamily="34" charset="0"/>
                <a:cs typeface="Calibri" panose="020F0502020204030204" pitchFamily="34" charset="0"/>
              </a:rPr>
              <a:t>E-commerce</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pPr lvl="1" indent="-342900" algn="just">
              <a:buFont typeface="+mj-lt"/>
              <a:buAutoNum type="arabicPeriod"/>
            </a:pPr>
            <a:r>
              <a:rPr lang="en-US" sz="2800" kern="100" dirty="0">
                <a:effectLst/>
                <a:latin typeface="Calibri" panose="020F0502020204030204" pitchFamily="34" charset="0"/>
                <a:ea typeface="Calibri" panose="020F0502020204030204" pitchFamily="34" charset="0"/>
                <a:cs typeface="Calibri" panose="020F0502020204030204" pitchFamily="34" charset="0"/>
              </a:rPr>
              <a:t>Government policies</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pPr lvl="1" indent="-342900" algn="just">
              <a:spcAft>
                <a:spcPts val="800"/>
              </a:spcAft>
              <a:buFont typeface="+mj-lt"/>
              <a:buAutoNum type="arabicPeriod"/>
            </a:pPr>
            <a:r>
              <a:rPr lang="en-US" sz="2800" kern="100" dirty="0">
                <a:effectLst/>
                <a:latin typeface="Calibri" panose="020F0502020204030204" pitchFamily="34" charset="0"/>
                <a:ea typeface="Calibri" panose="020F0502020204030204" pitchFamily="34" charset="0"/>
                <a:cs typeface="Calibri" panose="020F0502020204030204" pitchFamily="34" charset="0"/>
              </a:rPr>
              <a:t>Market structure</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endParaRPr lang="en-NG" sz="300" dirty="0"/>
          </a:p>
        </p:txBody>
      </p:sp>
      <p:pic>
        <p:nvPicPr>
          <p:cNvPr id="5" name="Picture 4">
            <a:extLst>
              <a:ext uri="{FF2B5EF4-FFF2-40B4-BE49-F238E27FC236}">
                <a16:creationId xmlns:a16="http://schemas.microsoft.com/office/drawing/2014/main" id="{9E0B1627-0E78-319A-9FD0-BB031E38B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20" y="17666"/>
            <a:ext cx="4163288" cy="3443993"/>
          </a:xfrm>
          <a:prstGeom prst="rect">
            <a:avLst/>
          </a:prstGeom>
          <a:ln>
            <a:noFill/>
          </a:ln>
          <a:effectLst>
            <a:softEdge rad="112500"/>
          </a:effectLst>
        </p:spPr>
      </p:pic>
      <p:pic>
        <p:nvPicPr>
          <p:cNvPr id="3076" name="Picture 4" descr="How To Start A Profitable Ecommerce Business in Nigeria - Youth  Entrepreneurship">
            <a:extLst>
              <a:ext uri="{FF2B5EF4-FFF2-40B4-BE49-F238E27FC236}">
                <a16:creationId xmlns:a16="http://schemas.microsoft.com/office/drawing/2014/main" id="{DF427C7A-DD57-2152-3A4A-4854697C1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83" y="3672795"/>
            <a:ext cx="3964872" cy="318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45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A26C5-BAFE-75C3-0873-52B500596D34}"/>
              </a:ext>
            </a:extLst>
          </p:cNvPr>
          <p:cNvSpPr>
            <a:spLocks noGrp="1"/>
          </p:cNvSpPr>
          <p:nvPr>
            <p:ph type="title"/>
          </p:nvPr>
        </p:nvSpPr>
        <p:spPr>
          <a:xfrm>
            <a:off x="3853543" y="79900"/>
            <a:ext cx="8061649" cy="594804"/>
          </a:xfrm>
          <a:ln>
            <a:noFill/>
          </a:ln>
        </p:spPr>
        <p:txBody>
          <a:bodyPr>
            <a:normAutofit fontScale="90000"/>
          </a:bodyPr>
          <a:lstStyle/>
          <a:p>
            <a:r>
              <a:rPr lang="en-US" b="1" dirty="0">
                <a:ln w="0"/>
                <a:solidFill>
                  <a:schemeClr val="tx1"/>
                </a:solidFill>
                <a:effectLst>
                  <a:outerShdw blurRad="38100" dist="19050" dir="2700000" algn="tl" rotWithShape="0">
                    <a:schemeClr val="dk1">
                      <a:alpha val="40000"/>
                    </a:schemeClr>
                  </a:outerShdw>
                </a:effectLst>
              </a:rPr>
              <a:t>Management response</a:t>
            </a:r>
            <a:endParaRPr lang="en-NG" b="1" dirty="0">
              <a:ln w="0"/>
              <a:solidFill>
                <a:schemeClr val="tx1"/>
              </a:solidFill>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DF19546D-B571-EC03-81AC-1BB7A965E8E7}"/>
              </a:ext>
            </a:extLst>
          </p:cNvPr>
          <p:cNvSpPr>
            <a:spLocks noGrp="1"/>
          </p:cNvSpPr>
          <p:nvPr>
            <p:ph idx="1"/>
          </p:nvPr>
        </p:nvSpPr>
        <p:spPr>
          <a:xfrm>
            <a:off x="3188676" y="513183"/>
            <a:ext cx="9058031" cy="6645709"/>
          </a:xfrm>
        </p:spPr>
        <p:txBody>
          <a:bodyPr>
            <a:noAutofit/>
          </a:bodyPr>
          <a:lstStyle/>
          <a:p>
            <a:pPr algn="just">
              <a:spcAft>
                <a:spcPts val="800"/>
              </a:spcAft>
            </a:pPr>
            <a:r>
              <a:rPr lang="en-US" sz="2800" kern="100" dirty="0" err="1">
                <a:effectLst/>
                <a:latin typeface="Calibri" panose="020F0502020204030204" pitchFamily="34" charset="0"/>
                <a:ea typeface="Calibri" panose="020F0502020204030204" pitchFamily="34" charset="0"/>
                <a:cs typeface="Calibri" panose="020F0502020204030204" pitchFamily="34" charset="0"/>
              </a:rPr>
              <a:t>Digitilization</a:t>
            </a:r>
            <a:r>
              <a:rPr lang="en-US" sz="2800" kern="100" dirty="0">
                <a:latin typeface="Calibri" panose="020F0502020204030204" pitchFamily="34" charset="0"/>
                <a:ea typeface="Calibri" panose="020F0502020204030204" pitchFamily="34" charset="0"/>
                <a:cs typeface="Calibri" panose="020F0502020204030204" pitchFamily="34" charset="0"/>
              </a:rPr>
              <a:t> </a:t>
            </a:r>
            <a:r>
              <a:rPr lang="en-US" sz="2800" kern="100" dirty="0">
                <a:effectLst/>
                <a:latin typeface="Calibri" panose="020F0502020204030204" pitchFamily="34" charset="0"/>
                <a:ea typeface="Calibri" panose="020F0502020204030204" pitchFamily="34" charset="0"/>
                <a:cs typeface="Calibri" panose="020F0502020204030204" pitchFamily="34" charset="0"/>
              </a:rPr>
              <a:t>is creating new business and disrupting existing ones every single day. This force of change can not be undermined hence it is necessary that Airports adopt the digital space as this will enable operators in the retail business at the airport drive in traffic to their business and compete favorably with other market operators.</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2800" kern="100" dirty="0">
                <a:effectLst/>
                <a:latin typeface="Calibri" panose="020F0502020204030204" pitchFamily="34" charset="0"/>
                <a:ea typeface="Calibri" panose="020F0502020204030204" pitchFamily="34" charset="0"/>
                <a:cs typeface="Calibri" panose="020F0502020204030204" pitchFamily="34" charset="0"/>
              </a:rPr>
              <a:t>Modern Trends. During the economic crisis, Luxury fashion, beauty and liquor brands were popular with affluent travelers. These products form the most demanded commodities in most retail stores among travelers. Airport retail business will need to create a favorable market environment alongside policies that will encourage modern trends to be accessible by passengers at the Airport. </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endParaRPr lang="en-NG" sz="2000" b="1" dirty="0"/>
          </a:p>
        </p:txBody>
      </p:sp>
      <p:pic>
        <p:nvPicPr>
          <p:cNvPr id="4098" name="Picture 2" descr="9 steps to a successful digitization project - TAB Records Management Blog  | TAB OnRecord">
            <a:extLst>
              <a:ext uri="{FF2B5EF4-FFF2-40B4-BE49-F238E27FC236}">
                <a16:creationId xmlns:a16="http://schemas.microsoft.com/office/drawing/2014/main" id="{42FAEE53-3A69-C62D-59AE-4ED4E957E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75" y="1"/>
            <a:ext cx="2923502" cy="19221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5 Trends That Will Redefine Retail In 2019">
            <a:extLst>
              <a:ext uri="{FF2B5EF4-FFF2-40B4-BE49-F238E27FC236}">
                <a16:creationId xmlns:a16="http://schemas.microsoft.com/office/drawing/2014/main" id="{DB6E39A9-1E97-F1F9-2AF4-CA44D91E1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75" y="4012157"/>
            <a:ext cx="2782825" cy="246146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irport Retail: Brace for Disruption | Bain &amp; Company">
            <a:extLst>
              <a:ext uri="{FF2B5EF4-FFF2-40B4-BE49-F238E27FC236}">
                <a16:creationId xmlns:a16="http://schemas.microsoft.com/office/drawing/2014/main" id="{272827C8-6D34-6CD4-6980-755DD1AB3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74" y="1922107"/>
            <a:ext cx="2923503" cy="2080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58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2A01-DC0A-573D-7363-082D3A9DD528}"/>
              </a:ext>
            </a:extLst>
          </p:cNvPr>
          <p:cNvSpPr>
            <a:spLocks noGrp="1"/>
          </p:cNvSpPr>
          <p:nvPr>
            <p:ph type="title"/>
          </p:nvPr>
        </p:nvSpPr>
        <p:spPr>
          <a:xfrm>
            <a:off x="4376062" y="65314"/>
            <a:ext cx="6956246" cy="559917"/>
          </a:xfrm>
        </p:spPr>
        <p:txBody>
          <a:bodyPr>
            <a:normAutofit fontScale="90000"/>
          </a:bodyPr>
          <a:lstStyle/>
          <a:p>
            <a:r>
              <a:rPr lang="en-US" b="1" dirty="0">
                <a:effectLst>
                  <a:outerShdw blurRad="38100" dist="38100" dir="2700000" algn="tl">
                    <a:srgbClr val="000000">
                      <a:alpha val="43137"/>
                    </a:srgbClr>
                  </a:outerShdw>
                </a:effectLst>
              </a:rPr>
              <a:t>Management response </a:t>
            </a:r>
            <a:r>
              <a:rPr lang="en-US" b="1" dirty="0" err="1">
                <a:effectLst>
                  <a:outerShdw blurRad="38100" dist="38100" dir="2700000" algn="tl">
                    <a:srgbClr val="000000">
                      <a:alpha val="43137"/>
                    </a:srgbClr>
                  </a:outerShdw>
                </a:effectLst>
              </a:rPr>
              <a:t>cont</a:t>
            </a:r>
            <a:r>
              <a:rPr lang="en-US" b="1" dirty="0">
                <a:effectLst>
                  <a:outerShdw blurRad="38100" dist="38100" dir="2700000" algn="tl">
                    <a:srgbClr val="000000">
                      <a:alpha val="43137"/>
                    </a:srgbClr>
                  </a:outerShdw>
                </a:effectLst>
              </a:rPr>
              <a:t>…</a:t>
            </a:r>
            <a:endParaRPr lang="en-NG"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BDFB2D2-FAEB-2C9D-270B-9186831EF49C}"/>
              </a:ext>
            </a:extLst>
          </p:cNvPr>
          <p:cNvSpPr>
            <a:spLocks noGrp="1"/>
          </p:cNvSpPr>
          <p:nvPr>
            <p:ph idx="1"/>
          </p:nvPr>
        </p:nvSpPr>
        <p:spPr>
          <a:xfrm>
            <a:off x="2719755" y="625231"/>
            <a:ext cx="9409722" cy="6416431"/>
          </a:xfrm>
        </p:spPr>
        <p:txBody>
          <a:bodyPr>
            <a:noAutofit/>
          </a:bodyPr>
          <a:lstStyle/>
          <a:p>
            <a:pPr algn="just">
              <a:spcAft>
                <a:spcPts val="800"/>
              </a:spcAft>
            </a:pPr>
            <a:r>
              <a:rPr lang="en-US" sz="2800" kern="100" dirty="0">
                <a:effectLst/>
                <a:latin typeface="Calibri" panose="020F0502020204030204" pitchFamily="34" charset="0"/>
                <a:ea typeface="Calibri" panose="020F0502020204030204" pitchFamily="34" charset="0"/>
                <a:cs typeface="Calibri" panose="020F0502020204030204" pitchFamily="34" charset="0"/>
              </a:rPr>
              <a:t>Brand awareness is also important by the management of the Airport however, there is need to have a clear position and also ensure consistency by all retail operators in the Airport.</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2800" kern="100" dirty="0">
                <a:effectLst/>
                <a:latin typeface="Calibri" panose="020F0502020204030204" pitchFamily="34" charset="0"/>
                <a:ea typeface="Calibri" panose="020F0502020204030204" pitchFamily="34" charset="0"/>
                <a:cs typeface="Calibri" panose="020F0502020204030204" pitchFamily="34" charset="0"/>
              </a:rPr>
              <a:t>Management need to engage the operators of retail business and communicate decisions and policies made by the Airport management towards increasing revenue generation. Improving security and reducing uncertainties is very </a:t>
            </a:r>
            <a:r>
              <a:rPr lang="en-US" sz="2800" kern="100" dirty="0" err="1">
                <a:effectLst/>
                <a:latin typeface="Calibri" panose="020F0502020204030204" pitchFamily="34" charset="0"/>
                <a:ea typeface="Calibri" panose="020F0502020204030204" pitchFamily="34" charset="0"/>
                <a:cs typeface="Calibri" panose="020F0502020204030204" pitchFamily="34" charset="0"/>
              </a:rPr>
              <a:t>crutial</a:t>
            </a:r>
            <a:r>
              <a:rPr lang="en-US" sz="2800" kern="100" dirty="0">
                <a:effectLst/>
                <a:latin typeface="Calibri" panose="020F0502020204030204" pitchFamily="34" charset="0"/>
                <a:ea typeface="Calibri" panose="020F0502020204030204" pitchFamily="34" charset="0"/>
                <a:cs typeface="Calibri" panose="020F0502020204030204" pitchFamily="34" charset="0"/>
              </a:rPr>
              <a:t> for the Airport management to implement alongside ensuring there is a convenient environment to operate.</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2800" kern="100" dirty="0">
                <a:effectLst/>
                <a:latin typeface="Calibri" panose="020F0502020204030204" pitchFamily="34" charset="0"/>
                <a:ea typeface="Calibri" panose="020F0502020204030204" pitchFamily="34" charset="0"/>
                <a:cs typeface="Calibri" panose="020F0502020204030204" pitchFamily="34" charset="0"/>
              </a:rPr>
              <a:t>Management will have to develop a sustainable commercial program that will review the retail operations in the Airport and will also ensure an efficient integration of the digital space in ensuring technological advancement in the retail business.</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endParaRPr lang="en-NG" sz="2350" dirty="0"/>
          </a:p>
        </p:txBody>
      </p:sp>
      <p:pic>
        <p:nvPicPr>
          <p:cNvPr id="5" name="Picture 4" descr="Airport Operations: What Are the Common Roles In This Field?">
            <a:extLst>
              <a:ext uri="{FF2B5EF4-FFF2-40B4-BE49-F238E27FC236}">
                <a16:creationId xmlns:a16="http://schemas.microsoft.com/office/drawing/2014/main" id="{C0BCF072-891F-8C1D-601A-018CD76E0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84" y="9364"/>
            <a:ext cx="2346516" cy="385143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ATA - Nationality Traffic Report (NTR)">
            <a:extLst>
              <a:ext uri="{FF2B5EF4-FFF2-40B4-BE49-F238E27FC236}">
                <a16:creationId xmlns:a16="http://schemas.microsoft.com/office/drawing/2014/main" id="{660745F5-80E2-FE81-96FE-294B07A91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425" y="3962400"/>
            <a:ext cx="2409098" cy="288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73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Airport Transportation | Affordable Town Car Service">
            <a:extLst>
              <a:ext uri="{FF2B5EF4-FFF2-40B4-BE49-F238E27FC236}">
                <a16:creationId xmlns:a16="http://schemas.microsoft.com/office/drawing/2014/main" id="{5932ECEA-89E3-AA9E-B4FC-92DCACE2715A}"/>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18823"/>
          <a:stretch/>
        </p:blipFill>
        <p:spPr bwMode="auto">
          <a:xfrm>
            <a:off x="195936" y="-1"/>
            <a:ext cx="11996063" cy="6869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B0414D-2D8D-703E-793A-2E57A9537013}"/>
              </a:ext>
            </a:extLst>
          </p:cNvPr>
          <p:cNvSpPr>
            <a:spLocks noGrp="1"/>
          </p:cNvSpPr>
          <p:nvPr>
            <p:ph type="title"/>
          </p:nvPr>
        </p:nvSpPr>
        <p:spPr>
          <a:xfrm>
            <a:off x="3256383" y="195309"/>
            <a:ext cx="8313575" cy="763479"/>
          </a:xfrm>
        </p:spPr>
        <p:txBody>
          <a:bodyPr>
            <a:normAutofit fontScale="90000"/>
          </a:bodyPr>
          <a:lstStyle/>
          <a:p>
            <a:r>
              <a:rPr lang="en-US" b="1" dirty="0">
                <a:effectLst>
                  <a:outerShdw blurRad="38100" dist="38100" dir="2700000" algn="tl">
                    <a:srgbClr val="000000">
                      <a:alpha val="43137"/>
                    </a:srgbClr>
                  </a:outerShdw>
                </a:effectLst>
              </a:rPr>
              <a:t>Impact of policies and Industry changes</a:t>
            </a:r>
            <a:endParaRPr lang="en-NG"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16F4E51-40D3-7FB6-C7E6-A8429FA113BC}"/>
              </a:ext>
            </a:extLst>
          </p:cNvPr>
          <p:cNvSpPr>
            <a:spLocks noGrp="1"/>
          </p:cNvSpPr>
          <p:nvPr>
            <p:ph idx="1"/>
          </p:nvPr>
        </p:nvSpPr>
        <p:spPr>
          <a:xfrm>
            <a:off x="2845837" y="861134"/>
            <a:ext cx="9346161" cy="6008864"/>
          </a:xfrm>
        </p:spPr>
        <p:txBody>
          <a:bodyPr>
            <a:noAutofit/>
          </a:bodyPr>
          <a:lstStyle/>
          <a:p>
            <a:pPr algn="just"/>
            <a:r>
              <a:rPr lang="en-US" sz="2800" kern="100" dirty="0">
                <a:effectLst/>
                <a:latin typeface="Calibri" panose="020F0502020204030204" pitchFamily="34" charset="0"/>
                <a:ea typeface="Calibri" panose="020F0502020204030204" pitchFamily="34" charset="0"/>
                <a:cs typeface="Calibri" panose="020F0502020204030204" pitchFamily="34" charset="0"/>
              </a:rPr>
              <a:t>Policies are usually implemented to regulate or review certain programs or business decisions that are adopted by an organization. The aim and objective of management policy in Airport commercial development is to ensure the optimization of revenue generation. This also involve price cap regulations, cost of service regulations, long term contracts and some other economic regulations. The impact of these regulations alongside Industry changes can also create challenges in Airport retail management. This is evidence from the recent pandemic which led to a lock down in most economies in the world. Airport retail business encountered severe loss in revenue and shut-down operations which led to loss of jobs and contracts in the industry. </a:t>
            </a:r>
            <a:endParaRPr lang="en-NG" sz="2800" kern="100" dirty="0">
              <a:effectLst/>
              <a:latin typeface="Calibri" panose="020F0502020204030204" pitchFamily="34" charset="0"/>
              <a:ea typeface="Calibri" panose="020F0502020204030204" pitchFamily="34" charset="0"/>
              <a:cs typeface="Calibri" panose="020F0502020204030204" pitchFamily="34" charset="0"/>
            </a:endParaRPr>
          </a:p>
          <a:p>
            <a:endParaRPr lang="en-NG" sz="2200" dirty="0"/>
          </a:p>
        </p:txBody>
      </p:sp>
    </p:spTree>
    <p:extLst>
      <p:ext uri="{BB962C8B-B14F-4D97-AF65-F5344CB8AC3E}">
        <p14:creationId xmlns:p14="http://schemas.microsoft.com/office/powerpoint/2010/main" val="291209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irport-shuttle">
            <a:extLst>
              <a:ext uri="{FF2B5EF4-FFF2-40B4-BE49-F238E27FC236}">
                <a16:creationId xmlns:a16="http://schemas.microsoft.com/office/drawing/2014/main" id="{3F62B88F-E91B-5AE8-0B0F-6F2957228F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53" r="11482"/>
          <a:stretch/>
        </p:blipFill>
        <p:spPr bwMode="auto">
          <a:xfrm>
            <a:off x="18656" y="0"/>
            <a:ext cx="528112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9A31F3-08A7-AD6C-C6D6-1EDD8CD68874}"/>
              </a:ext>
            </a:extLst>
          </p:cNvPr>
          <p:cNvSpPr>
            <a:spLocks noGrp="1"/>
          </p:cNvSpPr>
          <p:nvPr>
            <p:ph type="title"/>
          </p:nvPr>
        </p:nvSpPr>
        <p:spPr>
          <a:xfrm>
            <a:off x="4264090" y="54806"/>
            <a:ext cx="7723825" cy="607668"/>
          </a:xfrm>
        </p:spPr>
        <p:txBody>
          <a:bodyPr>
            <a:normAutofit fontScale="90000"/>
          </a:bodyPr>
          <a:lstStyle/>
          <a:p>
            <a:r>
              <a:rPr lang="en-US" b="1" dirty="0">
                <a:effectLst>
                  <a:outerShdw blurRad="38100" dist="38100" dir="2700000" algn="tl">
                    <a:srgbClr val="000000">
                      <a:alpha val="43137"/>
                    </a:srgbClr>
                  </a:outerShdw>
                </a:effectLst>
              </a:rPr>
              <a:t>Airport Retail and Facilitation</a:t>
            </a:r>
            <a:endParaRPr lang="en-NG"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7BCF598-548C-D7C5-F06B-43A326293A1F}"/>
              </a:ext>
            </a:extLst>
          </p:cNvPr>
          <p:cNvSpPr>
            <a:spLocks noGrp="1"/>
          </p:cNvSpPr>
          <p:nvPr>
            <p:ph idx="1"/>
          </p:nvPr>
        </p:nvSpPr>
        <p:spPr>
          <a:xfrm>
            <a:off x="3625858" y="744680"/>
            <a:ext cx="8061649" cy="6140722"/>
          </a:xfrm>
        </p:spPr>
        <p:txBody>
          <a:bodyPr>
            <a:noAutofit/>
          </a:bodyPr>
          <a:lstStyle/>
          <a:p>
            <a:pPr algn="just">
              <a:lnSpc>
                <a:spcPct val="107000"/>
              </a:lnSpc>
              <a:spcAft>
                <a:spcPts val="800"/>
              </a:spcAft>
            </a:pPr>
            <a:r>
              <a:rPr lang="en-US" sz="2300" kern="100" dirty="0">
                <a:effectLst/>
                <a:latin typeface="Calibri" panose="020F0502020204030204" pitchFamily="34" charset="0"/>
                <a:ea typeface="Calibri" panose="020F0502020204030204" pitchFamily="34" charset="0"/>
                <a:cs typeface="Calibri" panose="020F0502020204030204" pitchFamily="34" charset="0"/>
              </a:rPr>
              <a:t> </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It is very critical as it describes the ability for the users to meet their satisfaction. The needs and expectations helps in meeting commercials through the flows of goods and services however, Airport facilitation does not manage concessions but work indirectly with other aspect of the Airport to ensure the efficient </a:t>
            </a:r>
            <a:r>
              <a:rPr lang="en-US" sz="2800" kern="100">
                <a:effectLst/>
                <a:latin typeface="Calibri" panose="020F0502020204030204" pitchFamily="34" charset="0"/>
                <a:ea typeface="Calibri" panose="020F0502020204030204" pitchFamily="34" charset="0"/>
                <a:cs typeface="Times New Roman" panose="02020603050405020304" pitchFamily="18" charset="0"/>
              </a:rPr>
              <a:t>flow of retail </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businesses alongside improving the revenue for the Airport.</a:t>
            </a:r>
            <a:endParaRPr lang="en-NG"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In ensuring the efficient operations of retail commercial business in the Airport, facilitating these retail activities helps in ensuring passengers needs and expectations are met and ensure satisfaction.</a:t>
            </a:r>
            <a:endParaRPr lang="en-NG"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NG" sz="2300" dirty="0"/>
          </a:p>
        </p:txBody>
      </p:sp>
    </p:spTree>
    <p:extLst>
      <p:ext uri="{BB962C8B-B14F-4D97-AF65-F5344CB8AC3E}">
        <p14:creationId xmlns:p14="http://schemas.microsoft.com/office/powerpoint/2010/main" val="397100189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13709</TotalTime>
  <Words>895</Words>
  <Application>Microsoft Office PowerPoint</Application>
  <PresentationFormat>Widescreen</PresentationFormat>
  <Paragraphs>34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Gothic</vt:lpstr>
      <vt:lpstr>Wingdings 3</vt:lpstr>
      <vt:lpstr>Wisp</vt:lpstr>
      <vt:lpstr>AIRPORT COMMERCIAL DEVELOPMENT</vt:lpstr>
      <vt:lpstr>Introduction</vt:lpstr>
      <vt:lpstr>Introduction cont.</vt:lpstr>
      <vt:lpstr>Retail Contracting practices</vt:lpstr>
      <vt:lpstr>Forces of change</vt:lpstr>
      <vt:lpstr>Management response</vt:lpstr>
      <vt:lpstr>Management response cont…</vt:lpstr>
      <vt:lpstr>Impact of policies and Industry changes</vt:lpstr>
      <vt:lpstr>Airport Retail and Facilitation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AIRPORT COMMERCIAL DEVELOPMENT</dc:title>
  <dc:creator>MR JOHN</dc:creator>
  <cp:lastModifiedBy>John Italume</cp:lastModifiedBy>
  <cp:revision>25</cp:revision>
  <dcterms:created xsi:type="dcterms:W3CDTF">2023-05-23T03:15:25Z</dcterms:created>
  <dcterms:modified xsi:type="dcterms:W3CDTF">2024-09-07T22:53:35Z</dcterms:modified>
</cp:coreProperties>
</file>